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y="5143500" cx="9144000"/>
  <p:notesSz cx="6858000" cy="9144000"/>
  <p:embeddedFontLst>
    <p:embeddedFont>
      <p:font typeface="Montserrat SemiBold"/>
      <p:regular r:id="rId34"/>
      <p:bold r:id="rId35"/>
      <p:italic r:id="rId36"/>
      <p:boldItalic r:id="rId37"/>
    </p:embeddedFont>
    <p:embeddedFont>
      <p:font typeface="Montserrat"/>
      <p:regular r:id="rId38"/>
      <p:bold r:id="rId39"/>
      <p:italic r:id="rId40"/>
      <p:boldItalic r:id="rId41"/>
    </p:embeddedFont>
    <p:embeddedFont>
      <p:font typeface="Poppins"/>
      <p:regular r:id="rId42"/>
      <p:bold r:id="rId43"/>
      <p:italic r:id="rId44"/>
      <p:boldItalic r:id="rId45"/>
    </p:embeddedFont>
    <p:embeddedFont>
      <p:font typeface="Montserrat Light"/>
      <p:regular r:id="rId46"/>
      <p:bold r:id="rId47"/>
      <p:italic r:id="rId48"/>
      <p:boldItalic r:id="rId49"/>
    </p:embeddedFont>
    <p:embeddedFont>
      <p:font typeface="Poppins Medium"/>
      <p:regular r:id="rId50"/>
      <p:bold r:id="rId51"/>
      <p:italic r:id="rId52"/>
      <p:boldItalic r:id="rId53"/>
    </p:embeddedFont>
    <p:embeddedFont>
      <p:font typeface="Spectral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58" roundtripDataSignature="AMtx7mhRdUkkN2qEMdKrrP/2ShUGa+Sk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531BDEC-04BE-41D0-BF4A-F1F6A62212FB}">
  <a:tblStyle styleId="{A531BDEC-04BE-41D0-BF4A-F1F6A62212F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42" Type="http://schemas.openxmlformats.org/officeDocument/2006/relationships/font" Target="fonts/Poppins-regular.fntdata"/><Relationship Id="rId41" Type="http://schemas.openxmlformats.org/officeDocument/2006/relationships/font" Target="fonts/Montserrat-boldItalic.fntdata"/><Relationship Id="rId44" Type="http://schemas.openxmlformats.org/officeDocument/2006/relationships/font" Target="fonts/Poppins-italic.fntdata"/><Relationship Id="rId43" Type="http://schemas.openxmlformats.org/officeDocument/2006/relationships/font" Target="fonts/Poppins-bold.fntdata"/><Relationship Id="rId46" Type="http://schemas.openxmlformats.org/officeDocument/2006/relationships/font" Target="fonts/MontserratLight-regular.fntdata"/><Relationship Id="rId45" Type="http://schemas.openxmlformats.org/officeDocument/2006/relationships/font" Target="fonts/Poppi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MontserratLight-italic.fntdata"/><Relationship Id="rId47" Type="http://schemas.openxmlformats.org/officeDocument/2006/relationships/font" Target="fonts/MontserratLight-bold.fntdata"/><Relationship Id="rId49" Type="http://schemas.openxmlformats.org/officeDocument/2006/relationships/font" Target="fonts/MontserratLight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font" Target="fonts/MontserratSemiBold-bold.fntdata"/><Relationship Id="rId34" Type="http://schemas.openxmlformats.org/officeDocument/2006/relationships/font" Target="fonts/MontserratSemiBold-regular.fntdata"/><Relationship Id="rId37" Type="http://schemas.openxmlformats.org/officeDocument/2006/relationships/font" Target="fonts/MontserratSemiBold-boldItalic.fntdata"/><Relationship Id="rId36" Type="http://schemas.openxmlformats.org/officeDocument/2006/relationships/font" Target="fonts/MontserratSemiBold-italic.fntdata"/><Relationship Id="rId39" Type="http://schemas.openxmlformats.org/officeDocument/2006/relationships/font" Target="fonts/Montserrat-bold.fntdata"/><Relationship Id="rId38" Type="http://schemas.openxmlformats.org/officeDocument/2006/relationships/font" Target="fonts/Montserrat-regular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PoppinsMedium-bold.fntdata"/><Relationship Id="rId50" Type="http://schemas.openxmlformats.org/officeDocument/2006/relationships/font" Target="fonts/PoppinsMedium-regular.fntdata"/><Relationship Id="rId53" Type="http://schemas.openxmlformats.org/officeDocument/2006/relationships/font" Target="fonts/PoppinsMedium-boldItalic.fntdata"/><Relationship Id="rId52" Type="http://schemas.openxmlformats.org/officeDocument/2006/relationships/font" Target="fonts/PoppinsMedium-italic.fntdata"/><Relationship Id="rId11" Type="http://schemas.openxmlformats.org/officeDocument/2006/relationships/slide" Target="slides/slide4.xml"/><Relationship Id="rId55" Type="http://schemas.openxmlformats.org/officeDocument/2006/relationships/font" Target="fonts/Spectral-bold.fntdata"/><Relationship Id="rId10" Type="http://schemas.openxmlformats.org/officeDocument/2006/relationships/slide" Target="slides/slide3.xml"/><Relationship Id="rId54" Type="http://schemas.openxmlformats.org/officeDocument/2006/relationships/font" Target="fonts/Spectral-regular.fntdata"/><Relationship Id="rId13" Type="http://schemas.openxmlformats.org/officeDocument/2006/relationships/slide" Target="slides/slide6.xml"/><Relationship Id="rId57" Type="http://schemas.openxmlformats.org/officeDocument/2006/relationships/font" Target="fonts/Spectral-boldItalic.fntdata"/><Relationship Id="rId12" Type="http://schemas.openxmlformats.org/officeDocument/2006/relationships/slide" Target="slides/slide5.xml"/><Relationship Id="rId56" Type="http://schemas.openxmlformats.org/officeDocument/2006/relationships/font" Target="fonts/Spectral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58" Type="http://customschemas.google.com/relationships/presentationmetadata" Target="meta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c3911a11e4_1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2c3911a11e4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c3911a11e4_1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2c3911a11e4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Order direction -  referring to whether the list starts with the highest priority element or the lowest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c3911a11e4_1_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2c3911a11e4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Depends on implementation but going off of our implementation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c3911a11e4_1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2c3911a11e4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Depends on implementation but going off of our implementation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c3911a11e4_1_1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2c3911a11e4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Depends on implementation but going off of our implementation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c3911a11e4_1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c3911a11e4_1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c3911a11e4_1_1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g2c3911a11e4_1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Note that hash functions may be one-way (hash doesn’t generate the original data item) which is important in cryptography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c3911a11e4_1_2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2c3911a11e4_1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c3911a11e4_1_2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2c3911a11e4_1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Last two + hash collisions are the deciding factors when it comes to time complexities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Demo: https://www.md5online.org, insert a text of any length in the textbox, click the crypt button and get your 128bit MD5 hash back.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c3911a11e4_1_2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g2c3911a11e4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393f75881_1_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2c393f75881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c3911a11e4_1_2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2c3911a11e4_1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c3911a11e4_1_2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g2c3911a11e4_1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c3911a11e4_1_2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2c3911a11e4_1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c3911a11e4_1_2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g2c3911a11e4_1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c393f7588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2c393f7588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c393f75881_1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2c393f75881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c393f75881_1_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2c393f75881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c393f75881_1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2c393f75881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c3911a11e4_1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c3911a11e4_1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c3911a11e4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c3911a11e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c3911a11e4_1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2c3911a11e4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c3911a11e4_1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2c3911a11e4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4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5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5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5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5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393f75881_1_1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" name="Google Shape;60;g2c393f75881_1_1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1" name="Google Shape;61;g2c393f75881_1_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c393f75881_1_1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g2c393f75881_1_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c393f75881_1_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g2c393f75881_1_1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g2c393f75881_1_1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c393f75881_1_1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g2c393f75881_1_1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g2c393f75881_1_1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g2c393f75881_1_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c393f75881_1_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g2c393f75881_1_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393f75881_1_14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g2c393f75881_1_14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g2c393f75881_1_1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c393f75881_1_14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3" name="Google Shape;83;g2c393f75881_1_1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393f75881_1_14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2c393f75881_1_14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g2c393f75881_1_14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g2c393f75881_1_14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g2c393f75881_1_1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c393f75881_1_15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2" name="Google Shape;92;g2c393f75881_1_1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c393f75881_1_15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g2c393f75881_1_15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g2c393f75881_1_1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c393f75881_1_1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showMasterSp="0">
  <p:cSld name="Blank"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c393f75881_1_164"/>
          <p:cNvSpPr txBox="1"/>
          <p:nvPr>
            <p:ph idx="11" type="ftr"/>
          </p:nvPr>
        </p:nvSpPr>
        <p:spPr>
          <a:xfrm>
            <a:off x="781336" y="4879869"/>
            <a:ext cx="959400" cy="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5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g2c393f75881_1_16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g2c393f75881_1_164"/>
          <p:cNvSpPr txBox="1"/>
          <p:nvPr>
            <p:ph idx="12" type="sldNum"/>
          </p:nvPr>
        </p:nvSpPr>
        <p:spPr>
          <a:xfrm>
            <a:off x="8529359" y="4886332"/>
            <a:ext cx="142800" cy="1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showMasterSp="0">
  <p:cSld name="Blank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1"/>
          <p:cNvSpPr txBox="1"/>
          <p:nvPr>
            <p:ph idx="11" type="ftr"/>
          </p:nvPr>
        </p:nvSpPr>
        <p:spPr>
          <a:xfrm>
            <a:off x="781336" y="4879869"/>
            <a:ext cx="959400" cy="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5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51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51"/>
          <p:cNvSpPr txBox="1"/>
          <p:nvPr>
            <p:ph idx="12" type="sldNum"/>
          </p:nvPr>
        </p:nvSpPr>
        <p:spPr>
          <a:xfrm>
            <a:off x="8529359" y="4886332"/>
            <a:ext cx="142800" cy="1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5" name="Google Shape;25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" name="Google Shape;28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5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5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c393f75881_1_1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g2c393f75881_1_1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" name="Google Shape;57;g2c393f75881_1_1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9.png"/><Relationship Id="rId6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6.png"/><Relationship Id="rId6" Type="http://schemas.openxmlformats.org/officeDocument/2006/relationships/hyperlink" Target="https://medium.com/@jahnavivetukuri/priority-queues-in-healthcare-optimizing-patient-care-9c827b9f7b44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jpg"/><Relationship Id="rId4" Type="http://schemas.openxmlformats.org/officeDocument/2006/relationships/image" Target="../media/image2.png"/><Relationship Id="rId5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hyperlink" Target="https://forms.gle/2rap7ToKqx4ipYRq7" TargetMode="External"/><Relationship Id="rId5" Type="http://schemas.openxmlformats.org/officeDocument/2006/relationships/hyperlink" Target="https://forms.gle/DZCPvPpzPrEULUhW9" TargetMode="External"/><Relationship Id="rId6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3.png"/><Relationship Id="rId6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jpg"/><Relationship Id="rId4" Type="http://schemas.openxmlformats.org/officeDocument/2006/relationships/image" Target="../media/image24.png"/><Relationship Id="rId5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5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hyperlink" Target="http://www.hyperiondev.com/support" TargetMode="External"/><Relationship Id="rId5" Type="http://schemas.openxmlformats.org/officeDocument/2006/relationships/hyperlink" Target="http://www.hyperiondev.com/safeguardreporting" TargetMode="External"/><Relationship Id="rId6" Type="http://schemas.openxmlformats.org/officeDocument/2006/relationships/hyperlink" Target="https://hyperionde.wufoo.com/forms/zsgv4m40ui4i0g/" TargetMode="External"/><Relationship Id="rId7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hyperlink" Target="http://www.hyperiondev.com" TargetMode="External"/><Relationship Id="rId5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hyperlink" Target="http://www.hyperiondev.com" TargetMode="External"/><Relationship Id="rId5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"/>
          <p:cNvSpPr txBox="1"/>
          <p:nvPr/>
        </p:nvSpPr>
        <p:spPr>
          <a:xfrm>
            <a:off x="2854350" y="997375"/>
            <a:ext cx="3000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-GB" sz="2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SESSION NAME HERE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0000" y="2817800"/>
            <a:ext cx="3388225" cy="161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"/>
          <p:cNvPicPr preferRelativeResize="0"/>
          <p:nvPr/>
        </p:nvPicPr>
        <p:blipFill rotWithShape="1">
          <a:blip r:embed="rId5">
            <a:alphaModFix/>
          </a:blip>
          <a:srcRect b="0" l="0" r="0" t="30099"/>
          <a:stretch/>
        </p:blipFill>
        <p:spPr>
          <a:xfrm>
            <a:off x="4454875" y="84250"/>
            <a:ext cx="4359851" cy="105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"/>
          <p:cNvSpPr txBox="1"/>
          <p:nvPr/>
        </p:nvSpPr>
        <p:spPr>
          <a:xfrm>
            <a:off x="2266350" y="1832563"/>
            <a:ext cx="4611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LINEAR DATA STRUCTURES (Part </a:t>
            </a:r>
            <a:r>
              <a:rPr b="1" lang="en-GB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b="1" i="0" lang="en-GB" sz="3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b="1" i="0" sz="3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g2c3911a11e4_1_5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18" name="Google Shape;218;g2c3911a11e4_1_5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9" name="Google Shape;219;g2c3911a11e4_1_52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0" name="Google Shape;220;g2c3911a11e4_1_52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1" name="Google Shape;221;g2c3911a11e4_1_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2c3911a11e4_1_52"/>
          <p:cNvSpPr txBox="1"/>
          <p:nvPr/>
        </p:nvSpPr>
        <p:spPr>
          <a:xfrm>
            <a:off x="1037425" y="1002175"/>
            <a:ext cx="3392100" cy="3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Complexity Analysis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Enqueue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Space: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No extra space used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Time: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Single memory allocation 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done in constant time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Common Uses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Task Scheduling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Resource Allocation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Network Protocols </a:t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" name="Google Shape;223;g2c3911a11e4_1_52"/>
          <p:cNvSpPr txBox="1"/>
          <p:nvPr/>
        </p:nvSpPr>
        <p:spPr>
          <a:xfrm>
            <a:off x="4737075" y="1002175"/>
            <a:ext cx="3392100" cy="3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Dequeue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Space: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No extra space used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Time: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Front pointer incremented by 1 and node deallocated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Printing Queues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Web Servers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Breadth-First Search </a:t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g2c3911a11e4_1_6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29" name="Google Shape;229;g2c3911a11e4_1_6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g2c3911a11e4_1_62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1" name="Google Shape;231;g2c3911a11e4_1_62"/>
          <p:cNvSpPr txBox="1"/>
          <p:nvPr/>
        </p:nvSpPr>
        <p:spPr>
          <a:xfrm>
            <a:off x="748850" y="415325"/>
            <a:ext cx="7864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Priority 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2" name="Google Shape;232;g2c3911a11e4_1_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2c3911a11e4_1_62"/>
          <p:cNvSpPr txBox="1"/>
          <p:nvPr/>
        </p:nvSpPr>
        <p:spPr>
          <a:xfrm>
            <a:off x="994275" y="1061825"/>
            <a:ext cx="3492600" cy="21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Method of Ordering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Arranged according to the assigned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priority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elements 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Order direction doesn’t matter, as long as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highest priority elements are removed first</a:t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g2c3911a11e4_1_62"/>
          <p:cNvSpPr txBox="1"/>
          <p:nvPr/>
        </p:nvSpPr>
        <p:spPr>
          <a:xfrm>
            <a:off x="4804275" y="1061825"/>
            <a:ext cx="3676500" cy="15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Operations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Enqueue: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Adds an element to the queue based on its priority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Dequeue: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Removes the highest priority element from the queue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35" name="Google Shape;235;g2c3911a11e4_1_62"/>
          <p:cNvGraphicFramePr/>
          <p:nvPr/>
        </p:nvGraphicFramePr>
        <p:xfrm>
          <a:off x="3142238" y="342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615600"/>
                <a:gridCol w="615600"/>
                <a:gridCol w="615600"/>
                <a:gridCol w="615600"/>
                <a:gridCol w="615600"/>
              </a:tblGrid>
              <a:tr h="474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43434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2</a:t>
                      </a:r>
                      <a:endParaRPr sz="1000" u="none" cap="none" strike="noStrike">
                        <a:solidFill>
                          <a:srgbClr val="43434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43434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10</a:t>
                      </a:r>
                      <a:endParaRPr sz="1000" u="none" cap="none" strike="noStrike">
                        <a:solidFill>
                          <a:srgbClr val="43434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3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8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1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7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5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1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6" name="Google Shape;236;g2c3911a11e4_1_62"/>
          <p:cNvGraphicFramePr/>
          <p:nvPr/>
        </p:nvGraphicFramePr>
        <p:xfrm>
          <a:off x="2371388" y="3880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615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43434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2</a:t>
                      </a:r>
                      <a:endParaRPr sz="1000" u="none" cap="none" strike="noStrike">
                        <a:solidFill>
                          <a:srgbClr val="43434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43434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10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CE5CD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7" name="Google Shape;237;g2c3911a11e4_1_62"/>
          <p:cNvGraphicFramePr/>
          <p:nvPr/>
        </p:nvGraphicFramePr>
        <p:xfrm>
          <a:off x="6375488" y="3880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615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5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P: 4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238" name="Google Shape;238;g2c3911a11e4_1_62"/>
          <p:cNvSpPr/>
          <p:nvPr/>
        </p:nvSpPr>
        <p:spPr>
          <a:xfrm rot="-5400000">
            <a:off x="2804049" y="3540319"/>
            <a:ext cx="209509" cy="466903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g2c3911a11e4_1_62"/>
          <p:cNvSpPr/>
          <p:nvPr/>
        </p:nvSpPr>
        <p:spPr>
          <a:xfrm flipH="1" rot="-5400537">
            <a:off x="5734730" y="3489289"/>
            <a:ext cx="213648" cy="1062775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2c3911a11e4_1_62"/>
          <p:cNvSpPr txBox="1"/>
          <p:nvPr/>
        </p:nvSpPr>
        <p:spPr>
          <a:xfrm>
            <a:off x="1669100" y="3288025"/>
            <a:ext cx="131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DEQUEUE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g2c3911a11e4_1_62"/>
          <p:cNvSpPr txBox="1"/>
          <p:nvPr/>
        </p:nvSpPr>
        <p:spPr>
          <a:xfrm>
            <a:off x="6375500" y="3288025"/>
            <a:ext cx="131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ENQUEUE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42" name="Google Shape;242;g2c3911a11e4_1_62"/>
          <p:cNvCxnSpPr>
            <a:stCxn id="243" idx="2"/>
          </p:cNvCxnSpPr>
          <p:nvPr/>
        </p:nvCxnSpPr>
        <p:spPr>
          <a:xfrm>
            <a:off x="4073200" y="3242604"/>
            <a:ext cx="600" cy="1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43" name="Google Shape;243;g2c3911a11e4_1_62"/>
          <p:cNvSpPr txBox="1"/>
          <p:nvPr/>
        </p:nvSpPr>
        <p:spPr>
          <a:xfrm>
            <a:off x="3807700" y="3078504"/>
            <a:ext cx="531000" cy="16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front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44" name="Google Shape;244;g2c3911a11e4_1_62"/>
          <p:cNvCxnSpPr>
            <a:stCxn id="245" idx="2"/>
          </p:cNvCxnSpPr>
          <p:nvPr/>
        </p:nvCxnSpPr>
        <p:spPr>
          <a:xfrm>
            <a:off x="5906600" y="3242604"/>
            <a:ext cx="600" cy="1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45" name="Google Shape;245;g2c3911a11e4_1_62"/>
          <p:cNvSpPr txBox="1"/>
          <p:nvPr/>
        </p:nvSpPr>
        <p:spPr>
          <a:xfrm>
            <a:off x="5641100" y="3078504"/>
            <a:ext cx="531000" cy="16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back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g2c3911a11e4_1_8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51" name="Google Shape;251;g2c3911a11e4_1_8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2" name="Google Shape;252;g2c3911a11e4_1_83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3" name="Google Shape;253;g2c3911a11e4_1_83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Priority 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4" name="Google Shape;254;g2c3911a11e4_1_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g2c3911a11e4_1_8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6092" y="1899125"/>
            <a:ext cx="7191825" cy="15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2c3911a11e4_1_83"/>
          <p:cNvSpPr txBox="1"/>
          <p:nvPr/>
        </p:nvSpPr>
        <p:spPr>
          <a:xfrm>
            <a:off x="3900350" y="4158575"/>
            <a:ext cx="46920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https://www.baeldung.com/cs/priority-queue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g2c3911a11e4_1_9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62" name="Google Shape;262;g2c3911a11e4_1_9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3" name="Google Shape;263;g2c3911a11e4_1_93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" name="Google Shape;264;g2c3911a11e4_1_93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Priority 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5" name="Google Shape;265;g2c3911a11e4_1_9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g2c3911a11e4_1_93"/>
          <p:cNvSpPr txBox="1"/>
          <p:nvPr/>
        </p:nvSpPr>
        <p:spPr>
          <a:xfrm>
            <a:off x="1037425" y="1002175"/>
            <a:ext cx="3858600" cy="3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Complexity Analysis Visualisation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Enqueue Time Complexity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g2c3911a11e4_1_93"/>
          <p:cNvSpPr txBox="1"/>
          <p:nvPr/>
        </p:nvSpPr>
        <p:spPr>
          <a:xfrm>
            <a:off x="4536900" y="1002175"/>
            <a:ext cx="3766800" cy="3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Dequeue Time Complexity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8" name="Google Shape;268;g2c3911a11e4_1_93"/>
          <p:cNvPicPr preferRelativeResize="0"/>
          <p:nvPr/>
        </p:nvPicPr>
        <p:blipFill rotWithShape="1">
          <a:blip r:embed="rId5">
            <a:alphaModFix/>
          </a:blip>
          <a:srcRect b="5333" l="8737" r="8364" t="10120"/>
          <a:stretch/>
        </p:blipFill>
        <p:spPr>
          <a:xfrm>
            <a:off x="1431975" y="1796400"/>
            <a:ext cx="3069501" cy="234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g2c3911a11e4_1_93"/>
          <p:cNvPicPr preferRelativeResize="0"/>
          <p:nvPr/>
        </p:nvPicPr>
        <p:blipFill rotWithShape="1">
          <a:blip r:embed="rId6">
            <a:alphaModFix/>
          </a:blip>
          <a:srcRect b="5893" l="8100" r="9068" t="9652"/>
          <a:stretch/>
        </p:blipFill>
        <p:spPr>
          <a:xfrm>
            <a:off x="4885550" y="1766975"/>
            <a:ext cx="3069501" cy="2347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oogle Shape;274;g2c3911a11e4_1_105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75" name="Google Shape;275;g2c3911a11e4_1_10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6" name="Google Shape;276;g2c3911a11e4_1_105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7" name="Google Shape;277;g2c3911a11e4_1_105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Priority 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8" name="Google Shape;278;g2c3911a11e4_1_10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2c3911a11e4_1_105"/>
          <p:cNvSpPr txBox="1"/>
          <p:nvPr/>
        </p:nvSpPr>
        <p:spPr>
          <a:xfrm>
            <a:off x="1044350" y="1061825"/>
            <a:ext cx="3657000" cy="25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Common Uses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Dijkstra’s Shortest Path Algorithm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Data Compression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Artificial Intelligence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Load Balancing in OSs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0" name="Google Shape;280;g2c3911a11e4_1_105"/>
          <p:cNvSpPr txBox="1"/>
          <p:nvPr/>
        </p:nvSpPr>
        <p:spPr>
          <a:xfrm>
            <a:off x="4701350" y="1061825"/>
            <a:ext cx="3657000" cy="25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Optimisation Problems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Robotics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Medical Systems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Event-driven simulations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1" name="Google Shape;281;g2c3911a11e4_1_105"/>
          <p:cNvPicPr preferRelativeResize="0"/>
          <p:nvPr/>
        </p:nvPicPr>
        <p:blipFill rotWithShape="1">
          <a:blip r:embed="rId5">
            <a:alphaModFix/>
          </a:blip>
          <a:srcRect b="3950" l="2477" r="4333" t="42453"/>
          <a:stretch/>
        </p:blipFill>
        <p:spPr>
          <a:xfrm>
            <a:off x="2292938" y="2714975"/>
            <a:ext cx="4755325" cy="154189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g2c3911a11e4_1_105"/>
          <p:cNvSpPr txBox="1"/>
          <p:nvPr/>
        </p:nvSpPr>
        <p:spPr>
          <a:xfrm>
            <a:off x="2749700" y="4256875"/>
            <a:ext cx="384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Source: </a:t>
            </a:r>
            <a:r>
              <a:rPr b="0" i="0" lang="en-GB" sz="11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Priority Queues in Healthcare (Medium)</a:t>
            </a:r>
            <a:endParaRPr b="0" i="0" sz="11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g2c3911a11e4_1_166"/>
          <p:cNvPicPr preferRelativeResize="0"/>
          <p:nvPr/>
        </p:nvPicPr>
        <p:blipFill rotWithShape="1">
          <a:blip r:embed="rId4">
            <a:alphaModFix/>
          </a:blip>
          <a:srcRect b="0" l="0" r="0" t="30099"/>
          <a:stretch/>
        </p:blipFill>
        <p:spPr>
          <a:xfrm>
            <a:off x="7154825" y="4576575"/>
            <a:ext cx="1885052" cy="4560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g2c3911a11e4_1_166"/>
          <p:cNvSpPr txBox="1"/>
          <p:nvPr/>
        </p:nvSpPr>
        <p:spPr>
          <a:xfrm>
            <a:off x="307625" y="1819225"/>
            <a:ext cx="5930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0" lang="en-GB" sz="32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Linear Data Structures</a:t>
            </a:r>
            <a:endParaRPr b="0" i="0" sz="17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2c3911a11e4_1_166"/>
          <p:cNvSpPr txBox="1"/>
          <p:nvPr/>
        </p:nvSpPr>
        <p:spPr>
          <a:xfrm>
            <a:off x="307625" y="2571750"/>
            <a:ext cx="5671200" cy="20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Introduction to Hash Tables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Hash Collisions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Implementing a Hash Table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Comparing Hash Tables and Dictionaries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Hash Table Use Cases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g2c3911a11e4_1_17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295" name="Google Shape;295;g2c3911a11e4_1_17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296" name="Google Shape;296;g2c3911a11e4_1_172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7" name="Google Shape;297;g2c3911a11e4_1_172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8" name="Google Shape;298;g2c3911a11e4_1_1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2c3911a11e4_1_172"/>
          <p:cNvSpPr txBox="1"/>
          <p:nvPr/>
        </p:nvSpPr>
        <p:spPr>
          <a:xfrm>
            <a:off x="1152950" y="1819350"/>
            <a:ext cx="4248900" cy="25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tables allow for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efficient and fast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insertions, deletions and look-ups due to the manner in which values are stored.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Since the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index where the values is stored is a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function of the value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the position where the value must be stored is always known.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g2c3911a11e4_1_172"/>
          <p:cNvSpPr txBox="1"/>
          <p:nvPr/>
        </p:nvSpPr>
        <p:spPr>
          <a:xfrm>
            <a:off x="1152950" y="858450"/>
            <a:ext cx="7035300" cy="9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BC922D"/>
                </a:solidFill>
                <a:latin typeface="Montserrat"/>
                <a:ea typeface="Montserrat"/>
                <a:cs typeface="Montserrat"/>
                <a:sym typeface="Montserrat"/>
              </a:rPr>
              <a:t>A data structure that is used to store key-value pairs which uses a hash function to transform the key into the index of an associated array element where the data will be stored.</a:t>
            </a:r>
            <a:endParaRPr b="1" i="0" sz="1600" u="none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301" name="Google Shape;301;g2c3911a11e4_1_172"/>
          <p:cNvGraphicFramePr/>
          <p:nvPr/>
        </p:nvGraphicFramePr>
        <p:xfrm>
          <a:off x="5826475" y="215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562550"/>
              </a:tblGrid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key1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key2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key3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key4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0E0E3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key5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D2E9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02" name="Google Shape;302;g2c3911a11e4_1_172"/>
          <p:cNvGraphicFramePr/>
          <p:nvPr/>
        </p:nvGraphicFramePr>
        <p:xfrm>
          <a:off x="7679450" y="21526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562550"/>
              </a:tblGrid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0E0E3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D2E9"/>
                    </a:solidFill>
                  </a:tcPr>
                </a:tc>
              </a:tr>
              <a:tr h="401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 sz="1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1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</a:tbl>
          </a:graphicData>
        </a:graphic>
      </p:graphicFrame>
      <p:cxnSp>
        <p:nvCxnSpPr>
          <p:cNvPr id="303" name="Google Shape;303;g2c3911a11e4_1_172"/>
          <p:cNvCxnSpPr/>
          <p:nvPr/>
        </p:nvCxnSpPr>
        <p:spPr>
          <a:xfrm>
            <a:off x="6374850" y="2350350"/>
            <a:ext cx="373800" cy="2055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4" name="Google Shape;304;g2c3911a11e4_1_172"/>
          <p:cNvCxnSpPr/>
          <p:nvPr/>
        </p:nvCxnSpPr>
        <p:spPr>
          <a:xfrm>
            <a:off x="6369400" y="2755700"/>
            <a:ext cx="379500" cy="207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5" name="Google Shape;305;g2c3911a11e4_1_172"/>
          <p:cNvCxnSpPr>
            <a:endCxn id="306" idx="1"/>
          </p:cNvCxnSpPr>
          <p:nvPr/>
        </p:nvCxnSpPr>
        <p:spPr>
          <a:xfrm>
            <a:off x="6374975" y="3155675"/>
            <a:ext cx="378000" cy="0"/>
          </a:xfrm>
          <a:prstGeom prst="straightConnector1">
            <a:avLst/>
          </a:prstGeom>
          <a:noFill/>
          <a:ln cap="flat" cmpd="sng" w="28575">
            <a:solidFill>
              <a:srgbClr val="D9EAD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7" name="Google Shape;307;g2c3911a11e4_1_172"/>
          <p:cNvCxnSpPr/>
          <p:nvPr/>
        </p:nvCxnSpPr>
        <p:spPr>
          <a:xfrm flipH="1" rot="10800000">
            <a:off x="6375425" y="3399850"/>
            <a:ext cx="373200" cy="1641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D0E0E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8" name="Google Shape;308;g2c3911a11e4_1_172"/>
          <p:cNvCxnSpPr/>
          <p:nvPr/>
        </p:nvCxnSpPr>
        <p:spPr>
          <a:xfrm flipH="1" rot="10800000">
            <a:off x="6375425" y="3800075"/>
            <a:ext cx="372300" cy="1602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9" name="Google Shape;309;g2c3911a11e4_1_172"/>
          <p:cNvCxnSpPr/>
          <p:nvPr/>
        </p:nvCxnSpPr>
        <p:spPr>
          <a:xfrm>
            <a:off x="7315475" y="2553750"/>
            <a:ext cx="392400" cy="2151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6" name="Google Shape;306;g2c3911a11e4_1_172"/>
          <p:cNvSpPr/>
          <p:nvPr/>
        </p:nvSpPr>
        <p:spPr>
          <a:xfrm>
            <a:off x="6752975" y="2152625"/>
            <a:ext cx="562500" cy="2006100"/>
          </a:xfrm>
          <a:prstGeom prst="rect">
            <a:avLst/>
          </a:prstGeom>
          <a:solidFill>
            <a:srgbClr val="BC922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hash fn</a:t>
            </a:r>
            <a:endParaRPr b="0" i="0" sz="11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10" name="Google Shape;310;g2c3911a11e4_1_172"/>
          <p:cNvGrpSpPr/>
          <p:nvPr/>
        </p:nvGrpSpPr>
        <p:grpSpPr>
          <a:xfrm>
            <a:off x="7315205" y="2949900"/>
            <a:ext cx="392387" cy="977700"/>
            <a:chOff x="7315475" y="2949900"/>
            <a:chExt cx="356975" cy="977700"/>
          </a:xfrm>
        </p:grpSpPr>
        <p:cxnSp>
          <p:nvCxnSpPr>
            <p:cNvPr id="311" name="Google Shape;311;g2c3911a11e4_1_172"/>
            <p:cNvCxnSpPr/>
            <p:nvPr/>
          </p:nvCxnSpPr>
          <p:spPr>
            <a:xfrm flipH="1" rot="10800000">
              <a:off x="7315475" y="2963300"/>
              <a:ext cx="162000" cy="1500"/>
            </a:xfrm>
            <a:prstGeom prst="straightConnector1">
              <a:avLst/>
            </a:prstGeom>
            <a:noFill/>
            <a:ln cap="flat" cmpd="sng" w="28575">
              <a:solidFill>
                <a:srgbClr val="FCE5C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2" name="Google Shape;312;g2c3911a11e4_1_172"/>
            <p:cNvCxnSpPr/>
            <p:nvPr/>
          </p:nvCxnSpPr>
          <p:spPr>
            <a:xfrm>
              <a:off x="7475125" y="2949900"/>
              <a:ext cx="6900" cy="977700"/>
            </a:xfrm>
            <a:prstGeom prst="straightConnector1">
              <a:avLst/>
            </a:prstGeom>
            <a:noFill/>
            <a:ln cap="flat" cmpd="sng" w="28575">
              <a:solidFill>
                <a:srgbClr val="FCE5C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3" name="Google Shape;313;g2c3911a11e4_1_172"/>
            <p:cNvCxnSpPr/>
            <p:nvPr/>
          </p:nvCxnSpPr>
          <p:spPr>
            <a:xfrm flipH="1" rot="10800000">
              <a:off x="7474450" y="3912550"/>
              <a:ext cx="198000" cy="1500"/>
            </a:xfrm>
            <a:prstGeom prst="straightConnector1">
              <a:avLst/>
            </a:prstGeom>
            <a:noFill/>
            <a:ln cap="flat" cmpd="sng" w="28575">
              <a:solidFill>
                <a:srgbClr val="FCE5C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14" name="Google Shape;314;g2c3911a11e4_1_172"/>
          <p:cNvGrpSpPr/>
          <p:nvPr/>
        </p:nvGrpSpPr>
        <p:grpSpPr>
          <a:xfrm>
            <a:off x="7315475" y="2359475"/>
            <a:ext cx="394400" cy="796200"/>
            <a:chOff x="7315475" y="2359475"/>
            <a:chExt cx="394400" cy="796200"/>
          </a:xfrm>
        </p:grpSpPr>
        <p:cxnSp>
          <p:nvCxnSpPr>
            <p:cNvPr id="315" name="Google Shape;315;g2c3911a11e4_1_172"/>
            <p:cNvCxnSpPr>
              <a:stCxn id="306" idx="3"/>
            </p:cNvCxnSpPr>
            <p:nvPr/>
          </p:nvCxnSpPr>
          <p:spPr>
            <a:xfrm flipH="1" rot="10800000">
              <a:off x="7315475" y="2359475"/>
              <a:ext cx="228900" cy="796200"/>
            </a:xfrm>
            <a:prstGeom prst="bentConnector2">
              <a:avLst/>
            </a:prstGeom>
            <a:noFill/>
            <a:ln cap="flat" cmpd="sng" w="28575">
              <a:solidFill>
                <a:srgbClr val="D9EAD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6" name="Google Shape;316;g2c3911a11e4_1_172"/>
            <p:cNvCxnSpPr/>
            <p:nvPr/>
          </p:nvCxnSpPr>
          <p:spPr>
            <a:xfrm flipH="1" rot="10800000">
              <a:off x="7529875" y="2359475"/>
              <a:ext cx="180000" cy="1800"/>
            </a:xfrm>
            <a:prstGeom prst="straightConnector1">
              <a:avLst/>
            </a:prstGeom>
            <a:noFill/>
            <a:ln cap="flat" cmpd="sng" w="28575">
              <a:solidFill>
                <a:srgbClr val="D9EAD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317" name="Google Shape;317;g2c3911a11e4_1_172"/>
          <p:cNvCxnSpPr/>
          <p:nvPr/>
        </p:nvCxnSpPr>
        <p:spPr>
          <a:xfrm flipH="1" rot="10800000">
            <a:off x="7319825" y="3567575"/>
            <a:ext cx="388800" cy="232500"/>
          </a:xfrm>
          <a:prstGeom prst="bentConnector3">
            <a:avLst>
              <a:gd fmla="val 32910" name="adj1"/>
            </a:avLst>
          </a:prstGeom>
          <a:noFill/>
          <a:ln cap="flat" cmpd="sng" w="28575">
            <a:solidFill>
              <a:srgbClr val="D9D2E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8" name="Google Shape;318;g2c3911a11e4_1_172"/>
          <p:cNvCxnSpPr/>
          <p:nvPr/>
        </p:nvCxnSpPr>
        <p:spPr>
          <a:xfrm flipH="1" rot="10800000">
            <a:off x="7320313" y="3193450"/>
            <a:ext cx="399600" cy="206400"/>
          </a:xfrm>
          <a:prstGeom prst="bentConnector3">
            <a:avLst>
              <a:gd fmla="val 63058" name="adj1"/>
            </a:avLst>
          </a:prstGeom>
          <a:noFill/>
          <a:ln cap="flat" cmpd="sng" w="28575">
            <a:solidFill>
              <a:srgbClr val="D0E0E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g2c3911a11e4_1_2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g2c3911a11e4_1_200"/>
          <p:cNvSpPr txBox="1"/>
          <p:nvPr/>
        </p:nvSpPr>
        <p:spPr>
          <a:xfrm>
            <a:off x="754750" y="395188"/>
            <a:ext cx="78006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-GB" sz="29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Example: Dictionaries in Python</a:t>
            </a:r>
            <a:endParaRPr b="0" i="0" sz="10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5" name="Google Shape;325;g2c3911a11e4_1_2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g2c3911a11e4_1_200"/>
          <p:cNvSpPr txBox="1"/>
          <p:nvPr/>
        </p:nvSpPr>
        <p:spPr>
          <a:xfrm>
            <a:off x="1043500" y="1026400"/>
            <a:ext cx="7223100" cy="3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data structure known as a dictionary is a data structure that can easily solve our problem. In a dictionary, key-value pairs are stored and values are accessed using the key value.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Montserrat"/>
              <a:buChar char="➢"/>
            </a:pPr>
            <a:r>
              <a:rPr b="0" i="0" lang="en-GB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turns out that this data structure is very efficient, but how does it work? How is it so efficient?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7" name="Google Shape;327;g2c3911a11e4_1_20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48262" y="2062400"/>
            <a:ext cx="6613574" cy="170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Google Shape;332;g2c3911a11e4_1_20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33" name="Google Shape;333;g2c3911a11e4_1_20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4" name="Google Shape;334;g2c3911a11e4_1_208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35" name="Google Shape;335;g2c3911a11e4_1_20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2c3911a11e4_1_208"/>
          <p:cNvSpPr txBox="1"/>
          <p:nvPr/>
        </p:nvSpPr>
        <p:spPr>
          <a:xfrm>
            <a:off x="1189800" y="576250"/>
            <a:ext cx="6958200" cy="3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Hashing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refers to using the hash function to calculate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hash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which is the index of the array element where the key-value pair will be stored. 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Each array element is called a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bucket or slot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and can store one or more key-value pairs. 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function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can be any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deterministic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function which maps a key to the range of indices but the aim is that the function is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efficient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it distributes keys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uniformly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multiple keys being mapped to the same index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is avoided.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load factor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is the ratio of the number of stored elements to the total number of buckets and is used to determine whether the table can be downsized to improve performance.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g2c3911a11e4_1_21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42" name="Google Shape;342;g2c3911a11e4_1_2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3" name="Google Shape;343;g2c3911a11e4_1_216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4" name="Google Shape;344;g2c3911a11e4_1_216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Collisions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5" name="Google Shape;345;g2c3911a11e4_1_2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g2c3911a11e4_1_216"/>
          <p:cNvSpPr txBox="1"/>
          <p:nvPr/>
        </p:nvSpPr>
        <p:spPr>
          <a:xfrm>
            <a:off x="1250000" y="1382550"/>
            <a:ext cx="6841200" cy="14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Although we try to avoid hash collisions, they are inevitable so we have to implement a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collision-resolution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process.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When searching or storing data, a hash collision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increases the time complexity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the task.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g2c3911a11e4_1_216"/>
          <p:cNvSpPr txBox="1"/>
          <p:nvPr/>
        </p:nvSpPr>
        <p:spPr>
          <a:xfrm>
            <a:off x="1152950" y="955650"/>
            <a:ext cx="70353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BC922D"/>
                </a:solidFill>
                <a:latin typeface="Montserrat"/>
                <a:ea typeface="Montserrat"/>
                <a:cs typeface="Montserrat"/>
                <a:sym typeface="Montserrat"/>
              </a:rPr>
              <a:t>When two or more distinct keys hash to the same array index.</a:t>
            </a:r>
            <a:endParaRPr b="1" i="0" sz="1600" u="none" cap="none" strike="noStrike">
              <a:solidFill>
                <a:srgbClr val="BC92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348" name="Google Shape;348;g2c3911a11e4_1_216"/>
          <p:cNvGraphicFramePr/>
          <p:nvPr/>
        </p:nvGraphicFramePr>
        <p:xfrm>
          <a:off x="1963588" y="288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1804675"/>
                <a:gridCol w="1804675"/>
                <a:gridCol w="1804675"/>
              </a:tblGrid>
              <a:tr h="22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Operation</a:t>
                      </a:r>
                      <a:endParaRPr b="1" sz="1300" u="none" cap="none" strike="noStrik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10345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Average Case</a:t>
                      </a:r>
                      <a:endParaRPr b="1" sz="1300" u="none" cap="none" strike="noStrik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10345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Worst Case</a:t>
                      </a:r>
                      <a:endParaRPr b="1" sz="1300" u="none" cap="none" strike="noStrike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103452"/>
                    </a:solidFill>
                  </a:tcPr>
                </a:tc>
              </a:tr>
              <a:tr h="385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Insert</a:t>
                      </a:r>
                      <a:endParaRPr b="1"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GB" sz="13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O(1)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GB" sz="13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O(n)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5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Lookup/Search</a:t>
                      </a:r>
                      <a:endParaRPr b="1"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3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O(1)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3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O(n)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205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Delete</a:t>
                      </a:r>
                      <a:endParaRPr b="1"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3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O(1)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3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O(n)</a:t>
                      </a:r>
                      <a:endParaRPr sz="13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g2c393f75881_1_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818" y="0"/>
            <a:ext cx="91508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2c393f75881_1_84"/>
          <p:cNvSpPr txBox="1"/>
          <p:nvPr/>
        </p:nvSpPr>
        <p:spPr>
          <a:xfrm>
            <a:off x="839925" y="518175"/>
            <a:ext cx="64737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000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Foundational Sessions Housekeeping</a:t>
            </a:r>
            <a:endParaRPr b="1" sz="20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g2c393f75881_1_84"/>
          <p:cNvSpPr/>
          <p:nvPr/>
        </p:nvSpPr>
        <p:spPr>
          <a:xfrm rot="5400000">
            <a:off x="4384498" y="-4384501"/>
            <a:ext cx="3750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9" name="Google Shape;119;g2c393f75881_1_84"/>
          <p:cNvCxnSpPr/>
          <p:nvPr/>
        </p:nvCxnSpPr>
        <p:spPr>
          <a:xfrm flipH="1" rot="10800000">
            <a:off x="839921" y="980858"/>
            <a:ext cx="7383600" cy="3240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" name="Google Shape;120;g2c393f75881_1_84"/>
          <p:cNvSpPr txBox="1"/>
          <p:nvPr/>
        </p:nvSpPr>
        <p:spPr>
          <a:xfrm>
            <a:off x="746993" y="1013242"/>
            <a:ext cx="76500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The use of disrespectful language is prohibited in the questions, this is a supportive, learning environment for all - please engage accordingly.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(FBV: Mutual Respect.)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No question is daft or silly -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ask them! 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There are </a:t>
            </a:r>
            <a:r>
              <a:rPr b="1"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Q&amp;A sessions</a:t>
            </a:r>
            <a:r>
              <a:rPr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midway and at the end of the session, should you wish to ask any follow-up questions. Moderators are going to be answering questions as the session progresses as well.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If you have any questions outside of this lecture, or that are not answered during this lecture, please do submit these for upcoming Open Classes. You can submit these questions here: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SE Open Class Questions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500" u="sng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DS Open Class Questions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1" name="Google Shape;121;g2c393f75881_1_8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50567" y="4850933"/>
            <a:ext cx="890168" cy="174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g2c3911a11e4_1_227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54" name="Google Shape;354;g2c3911a11e4_1_2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5" name="Google Shape;355;g2c3911a11e4_1_227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6" name="Google Shape;356;g2c3911a11e4_1_227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Collision-Resolution Methods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7" name="Google Shape;357;g2c3911a11e4_1_2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g2c3911a11e4_1_227"/>
          <p:cNvSpPr txBox="1"/>
          <p:nvPr/>
        </p:nvSpPr>
        <p:spPr>
          <a:xfrm>
            <a:off x="1164200" y="1061825"/>
            <a:ext cx="7012800" cy="3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Chaining: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Linked Lists are used for each bucket, so multiple key-value pairs can be stored in the same bucket.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○"/>
            </a:pPr>
            <a:r>
              <a:rPr b="0" i="0" lang="en-GB" sz="16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Pros: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Simple to implement, dynamic resizing 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○"/>
            </a:pPr>
            <a:r>
              <a:rPr b="0" i="0" lang="en-GB" sz="16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Cons: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Memory overhead implications, space inefficiencies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Linear Probing: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If there is a collision, place the pair in the next available slot in the hash table (linearly).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○"/>
            </a:pPr>
            <a:r>
              <a:rPr b="0" i="0" lang="en-GB" sz="16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Pros: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Simple to implement, memory-efficient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600"/>
              <a:buFont typeface="Montserrat"/>
              <a:buChar char="○"/>
            </a:pPr>
            <a:r>
              <a:rPr b="0" i="0" lang="en-GB" sz="16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Cons: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Primary clustering (large blocks of occupied elements), clustering results in more time inefficiencies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g2c3911a11e4_1_23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64" name="Google Shape;364;g2c3911a11e4_1_2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5" name="Google Shape;365;g2c3911a11e4_1_236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" name="Google Shape;366;g2c3911a11e4_1_236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Tables vs Dictionaries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7" name="Google Shape;367;g2c3911a11e4_1_2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g2c3911a11e4_1_236"/>
          <p:cNvSpPr txBox="1"/>
          <p:nvPr/>
        </p:nvSpPr>
        <p:spPr>
          <a:xfrm>
            <a:off x="1030100" y="1061825"/>
            <a:ext cx="7281000" cy="33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Dictionaries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are data structures which store key-value pairs.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They are implemented internally using a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, which makes use of Python’s built-in </a:t>
            </a:r>
            <a:r>
              <a:rPr b="0" i="0" lang="en-GB" sz="1700" u="none" cap="none" strike="noStrike">
                <a:solidFill>
                  <a:srgbClr val="103452"/>
                </a:solidFill>
                <a:latin typeface="Courier New"/>
                <a:ea typeface="Courier New"/>
                <a:cs typeface="Courier New"/>
                <a:sym typeface="Courier New"/>
              </a:rPr>
              <a:t>hash</a:t>
            </a:r>
            <a:r>
              <a:rPr b="0" i="0" lang="en-GB" sz="17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function.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Dictionaries are the easiest way to implement a hash table in Python, since all the complexities involved in ensuring efficiency is abstracted away and is done for us.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 custom hash table would be primarily used when a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custom hash function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needs to be implemented. 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This is useful in the case where keys are of </a:t>
            </a: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custom or non-hashable data types.</a:t>
            </a:r>
            <a:endParaRPr b="1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oogle Shape;373;g2c3911a11e4_1_245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74" name="Google Shape;374;g2c3911a11e4_1_24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5" name="Google Shape;375;g2c3911a11e4_1_245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6" name="Google Shape;376;g2c3911a11e4_1_245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Tables Use Cases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7" name="Google Shape;377;g2c3911a11e4_1_2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g2c3911a11e4_1_2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71647" y="1428750"/>
            <a:ext cx="4254099" cy="16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g2c3911a11e4_1_24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184700" y="2952988"/>
            <a:ext cx="2971800" cy="15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g2c3911a11e4_1_255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85" name="Google Shape;385;g2c3911a11e4_1_25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6" name="Google Shape;386;g2c3911a11e4_1_255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7" name="Google Shape;387;g2c3911a11e4_1_255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Hash Tables Use Cases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8" name="Google Shape;388;g2c3911a11e4_1_2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2c3911a11e4_1_255"/>
          <p:cNvSpPr txBox="1"/>
          <p:nvPr/>
        </p:nvSpPr>
        <p:spPr>
          <a:xfrm>
            <a:off x="1203800" y="986800"/>
            <a:ext cx="7168200" cy="40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60000"/>
              </a:lnSpc>
              <a:spcBef>
                <a:spcPts val="1500"/>
              </a:spcBef>
              <a:spcAft>
                <a:spcPts val="0"/>
              </a:spcAft>
              <a:buClr>
                <a:srgbClr val="393E4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Databases</a:t>
            </a:r>
            <a:r>
              <a:rPr b="0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:Databases employ hash tables for indexing, allowing data to be retrieved quickly.</a:t>
            </a:r>
            <a:endParaRPr b="0" i="0" sz="1400" u="none" cap="none" strike="noStrike">
              <a:solidFill>
                <a:srgbClr val="393E4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93E4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Compilers</a:t>
            </a:r>
            <a:r>
              <a:rPr b="0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: Hash tables store identifiers in compilers, aiding in quicker access and processing of instructions.</a:t>
            </a:r>
            <a:endParaRPr b="0" i="0" sz="1400" u="none" cap="none" strike="noStrike">
              <a:solidFill>
                <a:srgbClr val="393E4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93E4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Cache Memory</a:t>
            </a:r>
            <a:r>
              <a:rPr b="0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: Hardware implementations use hash tables to organise cache memory and expedite lookup time.</a:t>
            </a:r>
            <a:endParaRPr b="0" i="0" sz="1400" u="none" cap="none" strike="noStrike">
              <a:solidFill>
                <a:srgbClr val="393E4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93E4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Networking</a:t>
            </a:r>
            <a:r>
              <a:rPr b="0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: Hash tables enable efficient routing information storage in the implementation of routing protocols.</a:t>
            </a:r>
            <a:endParaRPr b="0" i="0" sz="1400" u="none" cap="none" strike="noStrike">
              <a:solidFill>
                <a:srgbClr val="393E4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93E4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File Systems</a:t>
            </a:r>
            <a:r>
              <a:rPr b="0" i="0" lang="en-GB" sz="1400" u="none" cap="none" strike="noStrike">
                <a:solidFill>
                  <a:srgbClr val="393E4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: In operating systems, hash tables assist in file retrieval by storing file paths and reference</a:t>
            </a:r>
            <a:endParaRPr b="0" i="0" sz="1400" u="none" cap="none" strike="noStrike">
              <a:solidFill>
                <a:srgbClr val="393E42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4" name="Google Shape;394;p35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95" name="Google Shape;395;p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6" name="Google Shape;396;p35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7" name="Google Shape;397;p35"/>
          <p:cNvSpPr txBox="1"/>
          <p:nvPr/>
        </p:nvSpPr>
        <p:spPr>
          <a:xfrm>
            <a:off x="1151400" y="521300"/>
            <a:ext cx="6841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Performance Comparison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8" name="Google Shape;398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35"/>
          <p:cNvSpPr txBox="1"/>
          <p:nvPr/>
        </p:nvSpPr>
        <p:spPr>
          <a:xfrm>
            <a:off x="996700" y="1156650"/>
            <a:ext cx="3667500" cy="32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Numpy Array</a:t>
            </a:r>
            <a:endParaRPr b="1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Access: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O(1)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Append: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O(n) - when creating new array.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Delete: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O(n)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Iteration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: O(n), but faster due to contiguous memory and cache efficiency.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Vectorized Operations: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O(n)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0" name="Google Shape;400;p35"/>
          <p:cNvSpPr txBox="1"/>
          <p:nvPr/>
        </p:nvSpPr>
        <p:spPr>
          <a:xfrm>
            <a:off x="4663975" y="1156650"/>
            <a:ext cx="3667500" cy="32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Python List</a:t>
            </a:r>
            <a:endParaRPr b="1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Access: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O(1)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Append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: O(1)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Delete: 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O(n)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Iteration: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O(n), but slower, especially on large data sets.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600"/>
              <a:buFont typeface="Montserrat"/>
              <a:buChar char="●"/>
            </a:pPr>
            <a:r>
              <a:rPr b="0" i="0" lang="en-GB" sz="1600" u="none" cap="none" strike="noStrike">
                <a:solidFill>
                  <a:srgbClr val="10345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Vectorized Operations:</a:t>
            </a:r>
            <a:r>
              <a:rPr b="0" i="0" lang="en-GB" sz="16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Not supported.</a:t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69" y="0"/>
            <a:ext cx="912646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45"/>
          <p:cNvSpPr txBox="1"/>
          <p:nvPr/>
        </p:nvSpPr>
        <p:spPr>
          <a:xfrm>
            <a:off x="6045030" y="194625"/>
            <a:ext cx="4862400" cy="103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en-GB" sz="34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Thank you </a:t>
            </a:r>
            <a:endParaRPr b="1" i="0" sz="34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en-GB" sz="34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joining us</a:t>
            </a:r>
            <a:endParaRPr b="1" i="0" sz="34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8" name="Google Shape;408;p45"/>
          <p:cNvSpPr txBox="1"/>
          <p:nvPr/>
        </p:nvSpPr>
        <p:spPr>
          <a:xfrm>
            <a:off x="3998775" y="1745750"/>
            <a:ext cx="5256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Take regular breaks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Stay hydrated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Avoid prolonged screen time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Practice good posture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4A542"/>
              </a:buClr>
              <a:buSzPts val="1700"/>
              <a:buFont typeface="Poppins Medium"/>
              <a:buAutoNum type="arabicPeriod"/>
            </a:pPr>
            <a:r>
              <a:rPr b="0" i="0" lang="en-GB" sz="2000" u="none" cap="none" strike="noStrike">
                <a:solidFill>
                  <a:srgbClr val="C4A54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Get regular exercise</a:t>
            </a:r>
            <a:endParaRPr b="0" i="0" sz="2000" u="none" cap="none" strike="noStrike">
              <a:solidFill>
                <a:srgbClr val="C4A54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409" name="Google Shape;409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94075" y="326275"/>
            <a:ext cx="2176748" cy="42725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45"/>
          <p:cNvSpPr txBox="1"/>
          <p:nvPr/>
        </p:nvSpPr>
        <p:spPr>
          <a:xfrm>
            <a:off x="3808475" y="3869750"/>
            <a:ext cx="4435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1" lang="en-GB" sz="1600" u="none" cap="none" strike="noStrike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“With great power comes great responsibility”</a:t>
            </a:r>
            <a:endParaRPr b="1" i="1" sz="1600" u="none" cap="none" strike="noStrike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411" name="Google Shape;411;p45"/>
          <p:cNvCxnSpPr/>
          <p:nvPr/>
        </p:nvCxnSpPr>
        <p:spPr>
          <a:xfrm>
            <a:off x="3603775" y="4277925"/>
            <a:ext cx="4435800" cy="8100"/>
          </a:xfrm>
          <a:prstGeom prst="straightConnector1">
            <a:avLst/>
          </a:prstGeom>
          <a:noFill/>
          <a:ln cap="flat" cmpd="sng" w="9525">
            <a:solidFill>
              <a:srgbClr val="C4A54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g2c393f75881_2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12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g2c393f75881_2_0"/>
          <p:cNvSpPr txBox="1"/>
          <p:nvPr/>
        </p:nvSpPr>
        <p:spPr>
          <a:xfrm>
            <a:off x="740650" y="1313213"/>
            <a:ext cx="7481100" cy="8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Questions and Answers</a:t>
            </a:r>
            <a:endParaRPr b="1" i="0" sz="3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8" name="Google Shape;418;g2c393f75881_2_0"/>
          <p:cNvSpPr txBox="1"/>
          <p:nvPr/>
        </p:nvSpPr>
        <p:spPr>
          <a:xfrm>
            <a:off x="1696250" y="2194350"/>
            <a:ext cx="54390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Questions around </a:t>
            </a:r>
            <a:r>
              <a:rPr lang="en-GB" sz="15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Non-Linear Data Structures Part 2</a:t>
            </a:r>
            <a:endParaRPr b="0" i="0" sz="15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c393f75881_1_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818" y="0"/>
            <a:ext cx="91508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2c393f75881_1_93"/>
          <p:cNvSpPr txBox="1"/>
          <p:nvPr/>
        </p:nvSpPr>
        <p:spPr>
          <a:xfrm>
            <a:off x="839925" y="518175"/>
            <a:ext cx="73836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000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Foundational Sessions Housekeeping </a:t>
            </a:r>
            <a:r>
              <a:rPr lang="en-GB" sz="2000">
                <a:solidFill>
                  <a:srgbClr val="3475A6"/>
                </a:solidFill>
                <a:latin typeface="Montserrat"/>
                <a:ea typeface="Montserrat"/>
                <a:cs typeface="Montserrat"/>
                <a:sym typeface="Montserrat"/>
              </a:rPr>
              <a:t>cont. </a:t>
            </a:r>
            <a:endParaRPr sz="20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3475A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g2c393f75881_1_93"/>
          <p:cNvSpPr/>
          <p:nvPr/>
        </p:nvSpPr>
        <p:spPr>
          <a:xfrm rot="5400000">
            <a:off x="4384498" y="-4384501"/>
            <a:ext cx="375000" cy="9144000"/>
          </a:xfrm>
          <a:prstGeom prst="rect">
            <a:avLst/>
          </a:prstGeom>
          <a:solidFill>
            <a:srgbClr val="57CEA0"/>
          </a:solidFill>
          <a:ln>
            <a:noFill/>
          </a:ln>
        </p:spPr>
        <p:txBody>
          <a:bodyPr anchorCtr="0" anchor="ctr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9" name="Google Shape;129;g2c393f75881_1_93"/>
          <p:cNvCxnSpPr/>
          <p:nvPr/>
        </p:nvCxnSpPr>
        <p:spPr>
          <a:xfrm flipH="1" rot="10800000">
            <a:off x="839921" y="980858"/>
            <a:ext cx="7383600" cy="32400"/>
          </a:xfrm>
          <a:prstGeom prst="straightConnector1">
            <a:avLst/>
          </a:prstGeom>
          <a:noFill/>
          <a:ln cap="flat" cmpd="sng" w="19050">
            <a:solidFill>
              <a:srgbClr val="3475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0" name="Google Shape;130;g2c393f75881_1_93"/>
          <p:cNvSpPr txBox="1"/>
          <p:nvPr/>
        </p:nvSpPr>
        <p:spPr>
          <a:xfrm>
            <a:off x="921218" y="1645530"/>
            <a:ext cx="76500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For all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non-academic questions</a:t>
            </a: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, please submit a query: </a:t>
            </a: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www.hyperiondev.com/support</a:t>
            </a:r>
            <a:br>
              <a:rPr b="1" lang="en-GB" sz="1500"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Report a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safeguarding</a:t>
            </a: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 incident: </a:t>
            </a: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www.hyperiondev.com/safeguardreporting</a:t>
            </a:r>
            <a:br>
              <a:rPr b="1" lang="en-GB" sz="1500">
                <a:latin typeface="Montserrat"/>
                <a:ea typeface="Montserrat"/>
                <a:cs typeface="Montserrat"/>
                <a:sym typeface="Montserrat"/>
              </a:rPr>
            </a:b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We would love your </a:t>
            </a:r>
            <a:r>
              <a:rPr b="1" lang="en-GB" sz="1500">
                <a:latin typeface="Montserrat"/>
                <a:ea typeface="Montserrat"/>
                <a:cs typeface="Montserrat"/>
                <a:sym typeface="Montserrat"/>
              </a:rPr>
              <a:t>feedback</a:t>
            </a: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 on lectures: </a:t>
            </a:r>
            <a:r>
              <a:rPr b="1" lang="en-GB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Feedback on Lectures</a:t>
            </a:r>
            <a:endParaRPr b="1"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1" name="Google Shape;131;g2c393f75881_1_93"/>
          <p:cNvCxnSpPr/>
          <p:nvPr/>
        </p:nvCxnSpPr>
        <p:spPr>
          <a:xfrm flipH="1" rot="10800000">
            <a:off x="682875" y="4757670"/>
            <a:ext cx="7599900" cy="108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2" name="Google Shape;132;g2c393f75881_1_9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150567" y="4850933"/>
            <a:ext cx="890168" cy="174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g2c393f75881_1_103"/>
          <p:cNvPicPr preferRelativeResize="0"/>
          <p:nvPr/>
        </p:nvPicPr>
        <p:blipFill rotWithShape="1">
          <a:blip r:embed="rId3">
            <a:alphaModFix/>
          </a:blip>
          <a:srcRect b="-24192" l="-1700" r="1699" t="62820"/>
          <a:stretch/>
        </p:blipFill>
        <p:spPr>
          <a:xfrm>
            <a:off x="-160222" y="-1"/>
            <a:ext cx="9304222" cy="33356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RL-WHITE.png" id="138" name="Google Shape;138;g2c393f75881_1_103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06709" y="3119010"/>
            <a:ext cx="1333621" cy="21660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2c393f75881_1_103"/>
          <p:cNvSpPr txBox="1"/>
          <p:nvPr/>
        </p:nvSpPr>
        <p:spPr>
          <a:xfrm>
            <a:off x="1307688" y="2138450"/>
            <a:ext cx="65286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Montserrat"/>
                <a:ea typeface="Montserrat"/>
                <a:cs typeface="Montserrat"/>
                <a:sym typeface="Montserrat"/>
              </a:rPr>
              <a:t>Guided Learning Hours</a:t>
            </a:r>
            <a:endParaRPr b="1" i="0" sz="1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-GB" sz="1300">
                <a:solidFill>
                  <a:srgbClr val="57CEA0"/>
                </a:solidFill>
                <a:latin typeface="Montserrat"/>
                <a:ea typeface="Montserrat"/>
                <a:cs typeface="Montserrat"/>
                <a:sym typeface="Montserrat"/>
              </a:rPr>
              <a:t>By now, ideally you should have 7 GLHs per week accrued. Remember to attend any and all sessions for support, and to ensure you reach 112 GLHs by the close of your Skills Bootcamp.</a:t>
            </a:r>
            <a:endParaRPr b="1" i="1" sz="1300" u="none" cap="none" strike="noStrike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i="1" sz="1100" u="none" cap="none" strike="noStrike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i="1" sz="1100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i="1" sz="1100">
              <a:solidFill>
                <a:srgbClr val="57CEA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g2c393f75881_1_103"/>
          <p:cNvSpPr txBox="1"/>
          <p:nvPr/>
        </p:nvSpPr>
        <p:spPr>
          <a:xfrm>
            <a:off x="509560" y="738275"/>
            <a:ext cx="81249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Reminders!</a:t>
            </a:r>
            <a:endParaRPr b="1" i="0" sz="2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g2c393f75881_1_103"/>
          <p:cNvSpPr txBox="1"/>
          <p:nvPr/>
        </p:nvSpPr>
        <p:spPr>
          <a:xfrm rot="-5400000">
            <a:off x="8978656" y="4257160"/>
            <a:ext cx="125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900" u="none" cap="none" strike="noStrike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CONFIDENTIAL</a:t>
            </a:r>
            <a:endParaRPr b="0" i="0" sz="900" u="none" cap="none" strike="noStrike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g2c393f75881_1_111"/>
          <p:cNvPicPr preferRelativeResize="0"/>
          <p:nvPr/>
        </p:nvPicPr>
        <p:blipFill rotWithShape="1">
          <a:blip r:embed="rId3">
            <a:alphaModFix/>
          </a:blip>
          <a:srcRect b="21763" l="-1700" r="1699" t="62820"/>
          <a:stretch/>
        </p:blipFill>
        <p:spPr>
          <a:xfrm>
            <a:off x="-160225" y="-1"/>
            <a:ext cx="9304226" cy="837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RL-WHITE.png" id="147" name="Google Shape;147;g2c393f75881_1_111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06709" y="3119010"/>
            <a:ext cx="1333621" cy="2166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2c393f75881_1_111"/>
          <p:cNvSpPr txBox="1"/>
          <p:nvPr/>
        </p:nvSpPr>
        <p:spPr>
          <a:xfrm>
            <a:off x="390410" y="89150"/>
            <a:ext cx="81249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Progression Criteria</a:t>
            </a:r>
            <a:endParaRPr b="1" i="0" sz="16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g2c393f75881_1_111"/>
          <p:cNvSpPr txBox="1"/>
          <p:nvPr/>
        </p:nvSpPr>
        <p:spPr>
          <a:xfrm rot="-5400000">
            <a:off x="8978656" y="4257160"/>
            <a:ext cx="12591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82275" lIns="82275" spcFirstLastPara="1" rIns="82275" wrap="square" tIns="82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900" u="none" cap="none" strike="noStrike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CONFIDENTIAL</a:t>
            </a:r>
            <a:endParaRPr b="0" i="0" sz="900" u="none" cap="none" strike="noStrike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50" name="Google Shape;150;g2c393f75881_1_111"/>
          <p:cNvSpPr txBox="1"/>
          <p:nvPr/>
        </p:nvSpPr>
        <p:spPr>
          <a:xfrm>
            <a:off x="180800" y="918775"/>
            <a:ext cx="8826600" cy="41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1: Initial Requirements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Complete 15 hours of Guided Learning Hours and the first four tasks within two weeks.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2: Mid-Course Progress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Software Engineering: Finish 14 tasks by week 8.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Science: Finish 13 tasks by week 8.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3: Post-Course Progress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Complete all mandatory tasks by 24th March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Record an Invitation to Interview within 4 weeks of course completion, or by 30th March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Achieve 112 GLH by 24th March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✅ </a:t>
            </a:r>
            <a:r>
              <a:rPr b="1"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Criterion 4: Employability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-GB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Record a Final Job Outcome within 12 weeks of graduation, or by 23rd September 2024.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g2c3911a11e4_1_313"/>
          <p:cNvPicPr preferRelativeResize="0"/>
          <p:nvPr/>
        </p:nvPicPr>
        <p:blipFill rotWithShape="1">
          <a:blip r:embed="rId4">
            <a:alphaModFix/>
          </a:blip>
          <a:srcRect b="0" l="0" r="0" t="30099"/>
          <a:stretch/>
        </p:blipFill>
        <p:spPr>
          <a:xfrm>
            <a:off x="7154825" y="4576575"/>
            <a:ext cx="1885052" cy="45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2c3911a11e4_1_313"/>
          <p:cNvSpPr txBox="1"/>
          <p:nvPr/>
        </p:nvSpPr>
        <p:spPr>
          <a:xfrm>
            <a:off x="307625" y="1751100"/>
            <a:ext cx="5943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GB" sz="32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Linear Data Structures</a:t>
            </a:r>
            <a:endParaRPr b="0" i="0" sz="17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2c3911a11e4_1_313"/>
          <p:cNvSpPr txBox="1"/>
          <p:nvPr/>
        </p:nvSpPr>
        <p:spPr>
          <a:xfrm>
            <a:off x="307625" y="2428200"/>
            <a:ext cx="4897800" cy="12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Queues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800"/>
              <a:buFont typeface="Montserrat"/>
              <a:buAutoNum type="arabicPeriod"/>
            </a:pPr>
            <a:r>
              <a:rPr b="1" i="0" lang="en-GB" sz="18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Priority Queues</a:t>
            </a:r>
            <a:endParaRPr b="1" i="0" sz="18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g2c3911a11e4_1_0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63" name="Google Shape;163;g2c3911a11e4_1_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4" name="Google Shape;164;g2c3911a11e4_1_0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" name="Google Shape;165;g2c3911a11e4_1_0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6" name="Google Shape;166;g2c3911a11e4_1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2c3911a11e4_1_0"/>
          <p:cNvSpPr txBox="1"/>
          <p:nvPr/>
        </p:nvSpPr>
        <p:spPr>
          <a:xfrm>
            <a:off x="1046750" y="952050"/>
            <a:ext cx="3537600" cy="36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Method of Ordering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LIFO: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Last element added to the stack is the first to be removed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Elements are added on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top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one another in a “stack”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 pointer points to the element at the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top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the stack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Operations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Push: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Adds an element to the top of the stack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Pop: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Removes the element from the top of the stack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68" name="Google Shape;168;g2c3911a11e4_1_0"/>
          <p:cNvGraphicFramePr/>
          <p:nvPr/>
        </p:nvGraphicFramePr>
        <p:xfrm>
          <a:off x="5729950" y="205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662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3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2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1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9" name="Google Shape;169;g2c3911a11e4_1_0"/>
          <p:cNvGraphicFramePr/>
          <p:nvPr/>
        </p:nvGraphicFramePr>
        <p:xfrm>
          <a:off x="6859625" y="205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662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D9D9D9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solidFill>
                          <a:srgbClr val="D9D9D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3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2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1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0" name="Google Shape;170;g2c3911a11e4_1_0"/>
          <p:cNvGraphicFramePr/>
          <p:nvPr/>
        </p:nvGraphicFramePr>
        <p:xfrm>
          <a:off x="5067950" y="1421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662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1" name="Google Shape;171;g2c3911a11e4_1_0"/>
          <p:cNvGraphicFramePr/>
          <p:nvPr/>
        </p:nvGraphicFramePr>
        <p:xfrm>
          <a:off x="7521625" y="1421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662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sp>
        <p:nvSpPr>
          <p:cNvPr id="172" name="Google Shape;172;g2c3911a11e4_1_0"/>
          <p:cNvSpPr/>
          <p:nvPr/>
        </p:nvSpPr>
        <p:spPr>
          <a:xfrm>
            <a:off x="5748475" y="1647000"/>
            <a:ext cx="333825" cy="788565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2c3911a11e4_1_0"/>
          <p:cNvSpPr/>
          <p:nvPr/>
        </p:nvSpPr>
        <p:spPr>
          <a:xfrm flipH="1">
            <a:off x="7187800" y="1647000"/>
            <a:ext cx="333825" cy="788565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2c3911a11e4_1_0"/>
          <p:cNvSpPr txBox="1"/>
          <p:nvPr/>
        </p:nvSpPr>
        <p:spPr>
          <a:xfrm>
            <a:off x="5748475" y="1266005"/>
            <a:ext cx="762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PUSH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g2c3911a11e4_1_0"/>
          <p:cNvSpPr txBox="1"/>
          <p:nvPr/>
        </p:nvSpPr>
        <p:spPr>
          <a:xfrm>
            <a:off x="6759625" y="1266000"/>
            <a:ext cx="762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POP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6" name="Google Shape;176;g2c3911a11e4_1_0"/>
          <p:cNvCxnSpPr/>
          <p:nvPr/>
        </p:nvCxnSpPr>
        <p:spPr>
          <a:xfrm>
            <a:off x="5398150" y="2647950"/>
            <a:ext cx="3318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77" name="Google Shape;177;g2c3911a11e4_1_0"/>
          <p:cNvCxnSpPr/>
          <p:nvPr/>
        </p:nvCxnSpPr>
        <p:spPr>
          <a:xfrm flipH="1">
            <a:off x="7521625" y="2964925"/>
            <a:ext cx="3270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8" name="Google Shape;178;g2c3911a11e4_1_0"/>
          <p:cNvSpPr txBox="1"/>
          <p:nvPr/>
        </p:nvSpPr>
        <p:spPr>
          <a:xfrm>
            <a:off x="5025225" y="2467500"/>
            <a:ext cx="4647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top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g2c3911a11e4_1_0"/>
          <p:cNvSpPr txBox="1"/>
          <p:nvPr/>
        </p:nvSpPr>
        <p:spPr>
          <a:xfrm>
            <a:off x="7760700" y="2783275"/>
            <a:ext cx="4647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top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g2c3911a11e4_1_2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85" name="Google Shape;185;g2c3911a11e4_1_2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6" name="Google Shape;186;g2c3911a11e4_1_21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7" name="Google Shape;187;g2c3911a11e4_1_21"/>
          <p:cNvSpPr txBox="1"/>
          <p:nvPr/>
        </p:nvSpPr>
        <p:spPr>
          <a:xfrm>
            <a:off x="748850" y="415325"/>
            <a:ext cx="784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Stacks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8" name="Google Shape;188;g2c3911a11e4_1_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c3911a11e4_1_21"/>
          <p:cNvSpPr txBox="1"/>
          <p:nvPr/>
        </p:nvSpPr>
        <p:spPr>
          <a:xfrm>
            <a:off x="1037425" y="1002175"/>
            <a:ext cx="4187700" cy="3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Complexity Analysis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Push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Space: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No extra space is used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Time: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 single memory allocation 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done in constant time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Common Uses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Function and Recursive Calls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Undo and Redo Mechanisms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“Most recently used” features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g2c3911a11e4_1_21"/>
          <p:cNvSpPr txBox="1"/>
          <p:nvPr/>
        </p:nvSpPr>
        <p:spPr>
          <a:xfrm>
            <a:off x="4737075" y="1002175"/>
            <a:ext cx="3566700" cy="3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Pop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Space: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No extra space is used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■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Time: O(1)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Pointer is decremented by 1</a:t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Backtracking algorithms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Expression evaluations and syntax parsing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g2c3911a11e4_1_3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96" name="Google Shape;196;g2c3911a11e4_1_3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7" name="Google Shape;197;g2c3911a11e4_1_31"/>
            <p:cNvSpPr/>
            <p:nvPr/>
          </p:nvSpPr>
          <p:spPr>
            <a:xfrm>
              <a:off x="746150" y="397950"/>
              <a:ext cx="7849500" cy="421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" name="Google Shape;198;g2c3911a11e4_1_31"/>
          <p:cNvSpPr txBox="1"/>
          <p:nvPr/>
        </p:nvSpPr>
        <p:spPr>
          <a:xfrm>
            <a:off x="748850" y="415325"/>
            <a:ext cx="7853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Queues</a:t>
            </a:r>
            <a:endParaRPr b="0" i="0" sz="11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9" name="Google Shape;199;g2c3911a11e4_1_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2650" y="96772"/>
            <a:ext cx="989076" cy="19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2c3911a11e4_1_31"/>
          <p:cNvSpPr txBox="1"/>
          <p:nvPr/>
        </p:nvSpPr>
        <p:spPr>
          <a:xfrm>
            <a:off x="1038650" y="1061825"/>
            <a:ext cx="3577800" cy="21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Method of Ordering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FIFO: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First element added to the stack is the first to be removed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Elements added to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rear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of a “queue” and removed from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front</a:t>
            </a:r>
            <a:endParaRPr b="1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Two pointers point to the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front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 and the </a:t>
            </a: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rear</a:t>
            </a:r>
            <a:endParaRPr b="1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g2c3911a11e4_1_31"/>
          <p:cNvSpPr txBox="1"/>
          <p:nvPr/>
        </p:nvSpPr>
        <p:spPr>
          <a:xfrm>
            <a:off x="4931438" y="1061813"/>
            <a:ext cx="3492600" cy="17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sng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Operations</a:t>
            </a:r>
            <a:endParaRPr b="1" i="0" sz="1500" u="sng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Enqueue: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Adds an element to the end of the queue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03452"/>
              </a:buClr>
              <a:buSzPts val="1400"/>
              <a:buFont typeface="Montserrat"/>
              <a:buChar char="●"/>
            </a:pPr>
            <a:r>
              <a:rPr b="1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Dequeue: </a:t>
            </a:r>
            <a:r>
              <a:rPr b="0" i="0" lang="en-GB" sz="1400" u="none" cap="none" strike="noStrike">
                <a:solidFill>
                  <a:srgbClr val="103452"/>
                </a:solidFill>
                <a:latin typeface="Montserrat"/>
                <a:ea typeface="Montserrat"/>
                <a:cs typeface="Montserrat"/>
                <a:sym typeface="Montserrat"/>
              </a:rPr>
              <a:t>Removes the element from the front of the queue</a:t>
            </a:r>
            <a:endParaRPr b="0" i="0" sz="1400" u="none" cap="none" strike="noStrike">
              <a:solidFill>
                <a:srgbClr val="10345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02" name="Google Shape;202;g2c3911a11e4_1_31"/>
          <p:cNvGraphicFramePr/>
          <p:nvPr/>
        </p:nvGraphicFramePr>
        <p:xfrm>
          <a:off x="3136688" y="3750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615600"/>
                <a:gridCol w="615600"/>
                <a:gridCol w="615600"/>
                <a:gridCol w="615600"/>
                <a:gridCol w="615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rgbClr val="43434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1</a:t>
                      </a:r>
                      <a:endParaRPr sz="1000" u="none" cap="none" strike="noStrike">
                        <a:solidFill>
                          <a:srgbClr val="43434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2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3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4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5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3" name="Google Shape;203;g2c3911a11e4_1_31"/>
          <p:cNvGraphicFramePr/>
          <p:nvPr/>
        </p:nvGraphicFramePr>
        <p:xfrm>
          <a:off x="2365838" y="411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615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1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4" name="Google Shape;204;g2c3911a11e4_1_31"/>
          <p:cNvGraphicFramePr/>
          <p:nvPr/>
        </p:nvGraphicFramePr>
        <p:xfrm>
          <a:off x="6369938" y="411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{A531BDEC-04BE-41D0-BF4A-F1F6A62212FB}</a:tableStyleId>
              </a:tblPr>
              <a:tblGrid>
                <a:gridCol w="6156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Item 5</a:t>
                      </a:r>
                      <a:endParaRPr sz="10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205" name="Google Shape;205;g2c3911a11e4_1_31"/>
          <p:cNvSpPr/>
          <p:nvPr/>
        </p:nvSpPr>
        <p:spPr>
          <a:xfrm rot="-5400000">
            <a:off x="2798499" y="3770894"/>
            <a:ext cx="209509" cy="466903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g2c3911a11e4_1_31"/>
          <p:cNvSpPr/>
          <p:nvPr/>
        </p:nvSpPr>
        <p:spPr>
          <a:xfrm flipH="1" rot="5399449">
            <a:off x="6343953" y="3770898"/>
            <a:ext cx="208407" cy="466903"/>
          </a:xfrm>
          <a:custGeom>
            <a:rect b="b" l="l" r="r" t="t"/>
            <a:pathLst>
              <a:path extrusionOk="0" h="32062" w="13353">
                <a:moveTo>
                  <a:pt x="0" y="15"/>
                </a:moveTo>
                <a:cubicBezTo>
                  <a:pt x="1306" y="74"/>
                  <a:pt x="5815" y="-163"/>
                  <a:pt x="7833" y="371"/>
                </a:cubicBezTo>
                <a:cubicBezTo>
                  <a:pt x="9851" y="905"/>
                  <a:pt x="11216" y="1440"/>
                  <a:pt x="12106" y="3220"/>
                </a:cubicBezTo>
                <a:cubicBezTo>
                  <a:pt x="12996" y="5001"/>
                  <a:pt x="12997" y="6247"/>
                  <a:pt x="13175" y="11054"/>
                </a:cubicBezTo>
                <a:cubicBezTo>
                  <a:pt x="13353" y="15861"/>
                  <a:pt x="13175" y="28561"/>
                  <a:pt x="13175" y="32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g2c3911a11e4_1_31"/>
          <p:cNvSpPr txBox="1"/>
          <p:nvPr/>
        </p:nvSpPr>
        <p:spPr>
          <a:xfrm>
            <a:off x="1663550" y="3518600"/>
            <a:ext cx="131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DEQUEUE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g2c3911a11e4_1_31"/>
          <p:cNvSpPr txBox="1"/>
          <p:nvPr/>
        </p:nvSpPr>
        <p:spPr>
          <a:xfrm>
            <a:off x="6369950" y="3518600"/>
            <a:ext cx="131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ENQUEUE</a:t>
            </a:r>
            <a:endParaRPr b="1" i="0" sz="14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9" name="Google Shape;209;g2c3911a11e4_1_31"/>
          <p:cNvCxnSpPr>
            <a:stCxn id="210" idx="2"/>
          </p:cNvCxnSpPr>
          <p:nvPr/>
        </p:nvCxnSpPr>
        <p:spPr>
          <a:xfrm>
            <a:off x="4067650" y="3572404"/>
            <a:ext cx="600" cy="1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10" name="Google Shape;210;g2c3911a11e4_1_31"/>
          <p:cNvSpPr txBox="1"/>
          <p:nvPr/>
        </p:nvSpPr>
        <p:spPr>
          <a:xfrm>
            <a:off x="3802150" y="3408304"/>
            <a:ext cx="531000" cy="16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front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1" name="Google Shape;211;g2c3911a11e4_1_31"/>
          <p:cNvCxnSpPr>
            <a:stCxn id="212" idx="2"/>
          </p:cNvCxnSpPr>
          <p:nvPr/>
        </p:nvCxnSpPr>
        <p:spPr>
          <a:xfrm>
            <a:off x="5901050" y="3572404"/>
            <a:ext cx="600" cy="1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12" name="Google Shape;212;g2c3911a11e4_1_31"/>
          <p:cNvSpPr txBox="1"/>
          <p:nvPr/>
        </p:nvSpPr>
        <p:spPr>
          <a:xfrm>
            <a:off x="5635550" y="3408304"/>
            <a:ext cx="531000" cy="16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back</a:t>
            </a:r>
            <a:endParaRPr b="0" i="0" sz="10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